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sldIdLst>
    <p:sldId id="256" r:id="rId2"/>
    <p:sldId id="270" r:id="rId3"/>
    <p:sldId id="273" r:id="rId4"/>
    <p:sldId id="269" r:id="rId5"/>
    <p:sldId id="271" r:id="rId6"/>
    <p:sldId id="272" r:id="rId7"/>
    <p:sldId id="266" r:id="rId8"/>
    <p:sldId id="267" r:id="rId9"/>
    <p:sldId id="268" r:id="rId10"/>
    <p:sldId id="263" r:id="rId11"/>
    <p:sldId id="258" r:id="rId12"/>
  </p:sldIdLst>
  <p:sldSz cx="10059988" cy="7773988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70" d="100"/>
          <a:sy n="70" d="100"/>
        </p:scale>
        <p:origin x="-1980" y="-690"/>
      </p:cViewPr>
      <p:guideLst>
        <p:guide orient="horz" pos="2449"/>
        <p:guide pos="31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499" y="2414975"/>
            <a:ext cx="8550990" cy="1666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998" y="4405260"/>
            <a:ext cx="7041992" cy="1986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5A4C-13CC-40BB-92FD-F1796F76143E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EAB9-5767-45D3-BCCA-E92C90CF301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8FF8-DF8A-493C-BB18-528BA8B8CB6A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48595-5A40-4D59-AE87-146CA493E7D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01914" y="457083"/>
            <a:ext cx="1922924" cy="97300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27900" y="457083"/>
            <a:ext cx="5606348" cy="97300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0FD9-1EC9-44AB-A7E1-D7FE2B9CB644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0E5C-1EE5-4586-9151-245DE8DCB39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EF97-6141-4EF3-A90A-47E8A5B391E7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9CF8-09AF-4FF0-995E-8EF2571BCB3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669" y="4995508"/>
            <a:ext cx="8550990" cy="1544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669" y="3294948"/>
            <a:ext cx="8550990" cy="17005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DA721-9AD8-46B7-B9B5-8551D7AAF0FB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9F20B-0446-49B6-98C9-1262F2BEB80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7900" y="2661513"/>
            <a:ext cx="3763763" cy="75256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9328" y="2661513"/>
            <a:ext cx="3765510" cy="75256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28C8-31CB-4F83-9F25-1693511BE250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0384-129D-4B64-A2F7-1FAB4B1D1EA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01" y="311320"/>
            <a:ext cx="9053989" cy="12956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1" y="1740150"/>
            <a:ext cx="4444908" cy="7252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001" y="2465362"/>
            <a:ext cx="4444908" cy="44790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10335" y="1740150"/>
            <a:ext cx="4446655" cy="7252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10335" y="2465362"/>
            <a:ext cx="4446655" cy="44790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2213-FCD2-4473-B658-12F0C20A362D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5951-5660-4EE4-97BC-2C969825CC1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ABBE-EB56-46F1-9127-3E690207B7C2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248EE-8AE1-4C44-B7E8-7EFC72E8B08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5E95-4A1E-48F0-A926-A64B3CB82D40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3C35E-A8BB-4EB7-B171-913B7F99BC1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00" y="309521"/>
            <a:ext cx="3309666" cy="13172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3176" y="309521"/>
            <a:ext cx="5623812" cy="66348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3000" y="1626779"/>
            <a:ext cx="3309666" cy="53176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609D-2BCB-44A5-AA4C-F2E5423A94D4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5C8C-CB15-4D2A-8D26-2F5F54B9A1B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829" y="5441792"/>
            <a:ext cx="6035993" cy="6424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829" y="694620"/>
            <a:ext cx="6035993" cy="46643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829" y="6084226"/>
            <a:ext cx="6035993" cy="9123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3867-9104-498C-B6EF-FDBFAC81D5E2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4F59-E180-43F1-9CBE-0ABAECD4353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35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03238" y="1814513"/>
            <a:ext cx="9053512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3238" y="7205663"/>
            <a:ext cx="2346325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0689D-4E94-45B4-AD5E-BCA70B3503D2}" type="datetimeFigureOut">
              <a:rPr lang="es-MX"/>
              <a:pPr>
                <a:defRPr/>
              </a:pPr>
              <a:t>17/12/2015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10425" y="7205663"/>
            <a:ext cx="2346325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0B9404-94D6-44FC-9BF1-EC5C3471510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1 Rectángulo"/>
          <p:cNvSpPr>
            <a:spLocks noChangeArrowheads="1"/>
          </p:cNvSpPr>
          <p:nvPr/>
        </p:nvSpPr>
        <p:spPr bwMode="auto">
          <a:xfrm>
            <a:off x="1430338" y="2446834"/>
            <a:ext cx="7199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 smtClean="0">
                <a:solidFill>
                  <a:srgbClr val="717171"/>
                </a:solidFill>
                <a:latin typeface="Soberana Titular" pitchFamily="50" charset="0"/>
              </a:rPr>
              <a:t>Programa Institucional del Instituto Nacional de la Infraestructura Física Educativa 2014-2018</a:t>
            </a:r>
            <a:endParaRPr lang="es-MX" sz="2400" b="1" dirty="0">
              <a:solidFill>
                <a:srgbClr val="717171"/>
              </a:solidFill>
              <a:latin typeface="Soberana Titular" pitchFamily="50" charset="0"/>
            </a:endParaRPr>
          </a:p>
        </p:txBody>
      </p:sp>
      <p:sp>
        <p:nvSpPr>
          <p:cNvPr id="2051" name="11 Rectángulo"/>
          <p:cNvSpPr>
            <a:spLocks noChangeArrowheads="1"/>
          </p:cNvSpPr>
          <p:nvPr/>
        </p:nvSpPr>
        <p:spPr bwMode="auto">
          <a:xfrm>
            <a:off x="1460053" y="4650046"/>
            <a:ext cx="47513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 smtClean="0">
                <a:solidFill>
                  <a:srgbClr val="717171"/>
                </a:solidFill>
                <a:latin typeface="Soberana Titular" pitchFamily="50" charset="0"/>
              </a:rPr>
              <a:t>Informe de Logros 2014</a:t>
            </a:r>
          </a:p>
          <a:p>
            <a:pPr algn="ctr"/>
            <a:r>
              <a:rPr lang="es-MX" sz="1400" b="1" dirty="0" smtClean="0">
                <a:solidFill>
                  <a:srgbClr val="717171"/>
                </a:solidFill>
                <a:latin typeface="Soberana Titular" pitchFamily="50" charset="0"/>
              </a:rPr>
              <a:t>(Versión Ciudadana)</a:t>
            </a:r>
            <a:endParaRPr lang="es-MX" sz="1400" b="1" dirty="0">
              <a:solidFill>
                <a:srgbClr val="717171"/>
              </a:solidFill>
              <a:latin typeface="Soberana Titular" pitchFamily="50" charset="0"/>
            </a:endParaRPr>
          </a:p>
        </p:txBody>
      </p:sp>
      <p:pic>
        <p:nvPicPr>
          <p:cNvPr id="6146" name="Picture 2" descr="C:\Users\rohernandez\Downloads\financial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46" y="4037439"/>
            <a:ext cx="1902321" cy="190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853531" y="3096067"/>
            <a:ext cx="43204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MX" sz="2200" dirty="0" smtClean="0">
                <a:latin typeface="Soberana Sans" pitchFamily="50" charset="0"/>
              </a:rPr>
              <a:t>Para mayor información, puedes consultar el documento completo en la siguiente dirección electrónica:</a:t>
            </a:r>
            <a:endParaRPr lang="es-MX" sz="2200" dirty="0">
              <a:latin typeface="Soberana Sans" pitchFamily="50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3490" y="6047234"/>
            <a:ext cx="9145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Este documento se expide en cumplimiento al </a:t>
            </a:r>
            <a:r>
              <a:rPr lang="es-MX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Programa para un Gobierno Cercano y Moderno</a:t>
            </a:r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; </a:t>
            </a:r>
            <a:r>
              <a:rPr lang="es-MX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Estrategia 1.5 </a:t>
            </a:r>
            <a:r>
              <a:rPr lang="es-MX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Fortalecer el uso de la información presupuestaria</a:t>
            </a:r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; </a:t>
            </a:r>
          </a:p>
          <a:p>
            <a:pPr algn="just"/>
            <a:r>
              <a:rPr lang="es-MX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Línea de acción 1.5.2 </a:t>
            </a:r>
            <a:r>
              <a:rPr lang="es-MX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Difundir en lenguaje ciudadano los avances y resultados de los programas derivados del PND</a:t>
            </a:r>
            <a:endParaRPr lang="es-MX" sz="900" i="1" dirty="0">
              <a:solidFill>
                <a:schemeClr val="tx1">
                  <a:lumMod val="65000"/>
                  <a:lumOff val="35000"/>
                </a:schemeClr>
              </a:solidFill>
              <a:latin typeface="Soberana Sans" pitchFamily="50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7506" y="5040283"/>
            <a:ext cx="8712968" cy="430887"/>
          </a:xfrm>
          <a:prstGeom prst="rect">
            <a:avLst/>
          </a:prstGeom>
          <a:solidFill>
            <a:srgbClr val="247D3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2200" dirty="0" smtClean="0">
                <a:solidFill>
                  <a:schemeClr val="bg1"/>
                </a:solidFill>
                <a:latin typeface="Soberana Sans" pitchFamily="50" charset="0"/>
                <a:cs typeface="Arial" pitchFamily="34" charset="0"/>
              </a:rPr>
              <a:t>www.inifed.gob.mx/doc/pdf/2015/PIINIFED-2014-2018.pdf</a:t>
            </a:r>
          </a:p>
        </p:txBody>
      </p:sp>
      <p:sp>
        <p:nvSpPr>
          <p:cNvPr id="2050" name="AutoShape 2" descr="data:image/jpeg;base64,/9j/4AAQSkZJRgABAQAAAQABAAD/2wCEAAkGBw8PEBAUEBQUFBAPFBQPFQ4UDxAVEBUVFhQXFxQUFBYYHSggGBolGxQUITEhJSorLi4uFx8zODMsNygtLisBCgoKDg0OGhAQGjQmHyYvLiwwLCw0LCwsLSwsLCwsLCwsLCwsLCwsLCwsLCwsLCwsLCwsLSwsLCwsLCwsLCwsLP/AABEIAKAAoAMBEQACEQEDEQH/xAAcAAABBQEBAQAAAAAAAAAAAAAAAQQFBgcDAgj/xABFEAABAwIDAwgGBggFBQAAAAABAAIDBBEFEiEGMUEHEyJRYXGBkTJCYqGxwRQjM3KSslJTVHOT0eHwJDVDotIVRIKUo//EABsBAQACAwEBAAAAAAAAAAAAAAABBAIDBgUH/8QANREBAAIBAgQDBQYGAwEAAAAAAAECAwQRBRIhUTFBcRMiMmGRBhSxwdHhNENSU4HwM0KhI//aAAwDAQACEQMRAD8A3CwTY3FgmxuLBNjdzmkYxpc4hrW6lziA0DtJUdE1iZnaFOxblJoIbiLNO4afVgBn43aeV1ptnpHh1exg4Jqskb292Pn+iuVHKtOT9XTRNHtSvcfcAtU6mfKHpU+ztI+LJP0/eXAcqdZ+pg/+n81H3i3Zsn7P4P65PKXlXePtaVp7WTEHyc35rKNT3hov9nenu5PrH7rDhvKRh01g8vhcf1jOj+JtwtsZqS8/NwTVY/COb0/TxWylqI5Wh0bmvadzmkEeYW2NpeTelqTtaNpdrKWIsmwLBNgWTYFgmxuLJsCwTYFgmxuLBNgWTYKgEENtNtFBh8WeXVzrhkQPTe4cB1Ddc8Fhe8UjeVvR6LJqr8lP8z2YptHtJU4g+87ugDdsDb823w9Y9pVC+Sb+LttHoMOlj3I69/P9kQsF0IBAIBA7wvE56V+enkdG7jlOjrcHDc4d6yraa+DRn0+PPXlyxv8A73anshyhx1JEVWGxTGwbIDaKQ9WvoO7Fbx54t0lyvEOC2wR7TD1r284/VfFYeEVAIBAIBAIBAIEQNMUr46aKSWU2ZG0uPX2Adp3KLWisby2YcNs2SMdI6ywDH8Zlrp3TS6F2jWXu1jODR/PiV517zad5fQNJpaabHGOn+Z7z3RywWggVAKWM2iAm0kXrPmFCQgCLolqPJrti55bS1LrutaGUnVwA+zceJ6jx8Fcw5d/dlynGeFxT/wC+KOnnHb5x8mkqy5wIBAIBAIBAqBCgx7lS2hNRMKeM/UwE5rHR8nb2N3d91Sz5N55YdhwPReyx+2t8VvD5R+6iqu94IFAvu1J0AG8k7gERPTqsdDsLicwuISwHdzjms929b64Ldnj5+Maas7Rbf0darYDFIxfmQ/sZI0n32WU4rdlevFNNadt/rCt1VNJC8slY6N49R7S13fY7x2rCY28V+l63jmrO8fJyWOzbW018CrCYWqX5oSeA4HPXSFkI0b6UhvkbfrPX2LKlJvPRX1etxaWnNkn0jzlqOAbE0dLlc4c9M2zuceNA4agtbuGvirlMNauS1fGM+feI92vaPzla8y3PJeg5B7bIg7NN0CoEQCAQR+0Nf9GpZ5eMbHEfetZvvssb25azKxpcPts1cfeXzvMSTqbnieJPErzevi+hRevg8KGYQXfkowcT1b5nC7KQAjTQyPvl8gCfEKxp67237PD49qZx4Ix1/wC34Q2RXXHBAwxjB6esjMc7A9vA+s09bTvBUWrExtLbhz5MNuak7ML2q2fkw+oMTzmY4Z45bWztvxHWNxVK9OSdnYaPVV1OPnjxjxjsZYVh76mVkTNC86u3ho4uPcsYrNp2hYy6iunpOS3hH/vybPg1FFSxNjiFmt48SeLj2lXq1isbQ4nU6i+oyTkv4z/uySa9ZNDqHoPYcg9hyD0ySyB0CgVAIEQQ+1mEPraV8LHiNzy05y0uGhvawIWF681dlrR6iNPmjJMb7MxrOTTEGegYpR1teWnycFXnDaPB71OMYLfFEwga3Zqvh+0p5QBxDM4823WE47R4wu49bgv8N4NcLwueqlEUDC6Ti3cGjreT6I71jFOadm/LrIw057W6fXf5Q2/YzZwYdT82XZ5Hu5x7wLDMQBYdgAVzHjikbOR4hrZ1eXnmNojpHon1sUQgEFF5XaJr6OOT1oZRY9j+i4flPgtGePd3ezwTJMZ5p5TH4dVW2ApQ1skp3vORvYBv8z+VRp69Jlu47m96uKPLrP5f7813ilVh4B2yRB3a9B1a5B7DkHrMgc0j7gjqQOECIBAqBEAgTKL3sLnjbVAoQKgRAXQZ3yuYo0RQ0zdXvdzzx+i1vo37yf8AaVX1Fumz3+A6eZvbNPhEbR6z+iN2b6NNFbiM3mSs8PwQocVtvq7/AETsMi2vPPIpEDpj0Hdr0HQPQes6DvQv6Z7kD9AqBECoBAIBAIBAl0FS2y2zjoQY4rSVJHo36MftP/48Vqy5Yp6vV4dwu+pnmt0p37+n6sZxCvkme573Fz3m7nneT8gqMzMzvLssWKuOsVrG0Quey8uamjt6t2eRIV7BO9IcZxmk11dvntKdictryz2J6B1G9B3a9B1D0C84gdYSbvd2N+J/oUEsgECIFQCBEAgVAl0Gebb7d82XQ0ZGYXD6i9wz2WdZ368O3hXy59ulXQ8M4P7SIy546eUd/X5MommLid+puSTckneSeJVN1UREOV0Ss+xFZZz4j6/Tb3jRw8reSs6e3Xlc7x/Tc1K5o8uk+nkujArblTiMoHLHIOzXoPYkQeXzIJ3BYS2PMd8nS8OH99qB+gVAiBUAgECIBBQ+Unah0A+jQG0sjbySA6sYdzR2u17gO1V8+Tl6Q97g3D4yz7bJ8MeEd5/ZkVQ/gNwVN1rggRA6wyGaSaNsAc6YuGQN33Hy61lWJ36eLTntjjFM5fh892vT0EsIZzoGZzQSWklma2oBK9GN9ur55fl5p5PDy37PAUsXsOQeucQIZkD7B6AzuzO+yb/uPUOxBa0CIBAIBAIBAIPMsga0uO5oLiewC5RMRMztD54xKvdUyyzP3yuMncD6I8BYeC8y07zu+iYMMYcdcceUIh29Q3EQe4IXyOaxgLnvIa1o3lx0ACnbfpDG1q1rNrTtEN32I2Sjw6K5s6pkA5yW272GdTR71exYopHzcPxDiF9VftWPCPz9VjngbI0teLtP93W15zPsSrooZ3RteHgbnj4X4kIFZUtda2pOgA3koJKPCKl3qW+8QEEpQ7NtBvM7N7AuG+J3n3IJ5rQAABYDQAbkCoEQCAQKgRAIBBEbXSllDVuG8RPHmLfNYZJ2rK1oaRbU44nuwKT0T3Lzn0AzRIQXLknoxJiIcdeYjdIO82aD7yt+nje7xuOZJrpdo852bXNK1jSXbgrrjVexKV8wNzZv6AOnj1oK7V4Uw8EEdNSOYbsJaRqHAkEHrCC/bKYm+oh+s1ljOVx6x6rvHXyQTSAQCBEHiSZjbBzmguNgC4AkncBfeg9oFQCBECoIba+B8tDUsY0ue5hAaBck3GgWGSN6yucOvWmqx2tO0b+LFqjAaxoN6eb+C8/AKhyX7O4jWaaf5lfqZOwOr/Z5/wD15f5JyW7J+96b+5X6w8/9Crf2af8AgSfyU8luzH75pv7lfrC98kWGTw1VQ6WKSMGEAF8bmgnONASFv09Zi0zMPC47qMWTHSKWies+C+4xJeRreDRm8T/Qe9WnMuD2aIGOW4QNJ4Qgc7PSc1N7L+ifkfNBcEHCvqRDFLI7dEx0hHY1pJ+CDD6vlRxST0TFEDrZkdyOy7iboICu2nxGfSSqnI6hIWDxDLXQdNh8PFTilHmGYiUSlx1d9X07knXe1qD6RQCAQKgRBzqJmRtLnkNa3UuJsB3lPBNazadqxvJgdoaIf9xF/Easeevdv+6Z/wCifpLwdpqD9oi/iBOevdP3PUf0T9HqLaOhebNqIif3jR8U569y2j1FfGk/Q/hqY3+g5rvuuB+Cy3aLUtWfejZDYv0ZweD2j3Gx+SMXVuoQRzhluOpAynkQNoa1jHgOO8XQXLDa9sjQCRccev8AqgieUaq5rDKs7i5nNDveQ35oPnuyBLIL7yM0eevkf+phcfF7g0e7N5INtQIgEAgEEBt5/l1V9z5ha8vwSv8AC/4vH6sLl3Fee76Jk0JUJmXnep2RzS0LkVA+lVX7lv51v03S0ud+0U748frP5NJ2kiBhzcYyCD2HQ/LyV1yiKoay2hQO6mnEou02d7ighKilkB1a7yJ+CCTwbDYpoXtnYD09Mws4dEatO8IGkdFPFZlHFzjbuJMk2XKL6C5BzE/JBW+VPF3/AEGKM3Blms5h3jmgSRf72VBlHPBAjZxdBsHIjShsNXMdOckZCL23RtLvjL7kGnAoBAIBAIIDb3/Lqr7o/MFqzfBL0OFfxmP1YZOdCvPd75mblJJWhEbNC5GB/iar9y38636b4pc99oo2xY/WfwhqGLx5oJR7JPlqrrlFAjqXM7upBMUWIoJRmIt0vpfrQemYjE52XMM36NxdBxrqnIDmvltYuBIIB67cO0IMX5S5RG6CJr3vaznZOm8veM5boXHVws3QnggreymEvxCo5sOyMbYvktewPADidEGxxcmuGNhLMjjK4WE5kcXh1tHdW/hZBK7H0rIaZoa0NsLEe1xJQWnCyS13f8kD5AiAQBKCv7dNdJQVDYwXPLRZjRdx1G4LDLG9JXuG3rTVUm07RuwmY6EcRoRxHYRwXnbO9id+sG6JAKJiWh8jbwKiquf9Jn5yt+lj3p/w5/7Rzvix+s/hDWHOaQQTodFdckzyoprEg72kt8tEENi1bLTs+raHEmxGcsNuOVwBsUFDxCClqHl0ktTFKeMv+IZ4OBDreCBvTbMS5w6nkgnIN25J+ZlB67O1v4oLkNrsQpoSysppQ9oOSZzTk04Oc24IPggz7aLFPpbhLlLGkdGMkHKOoEcL3QWfkkAvI72wPcg29p0CBlQMysPeT7ygsdHHlY0cd58UHdAiAQeXMBQcZIApENiuzdJVazRNc4evud4kb1hbHW3jC3g1ufB/x22R42Hw0f6DfEuPzWPsadm+eK6uf5kurNksPbup4vwKfZV7NU8Q1U/zJ+p/Q4ZBASYo2MJFiWsAJHUVlFYjwaMufJk6XtMnZcsmlW8ZIZLfhJr4jeFAYTRMeNUEJXbNwycEEHVbKN6r+CDzSUNVBpBNLH7IcSz8J0Qc27Eune58ztXG5ytyjXU6IJzZTBWUjpGt3FwPusg0SmfdoQdqdgLmjhfVBOXQKgRAIFQIQg5uYpTDm5iJcyxEEDEQR0aCOrMPz3B1B4cEETLs+OBI7iVAaSYJKPRkP/k2491kDaSiqG72h3a13yKDgGvB1if+G/wQPIc9vs3DwQcorF/bxHHxQWKiPRQO6Bri654IJtu5B6QIgEAgVAiBC1B4LFKSBqIGVAmRB5MYQeTACg5vo2lB4+gNQL9BCBjW4O12ttR6w0Kgcaage02Lrjqy2PmgnKaANCBw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" name="9 Rectángulo"/>
          <p:cNvSpPr>
            <a:spLocks noChangeArrowheads="1"/>
          </p:cNvSpPr>
          <p:nvPr/>
        </p:nvSpPr>
        <p:spPr bwMode="auto">
          <a:xfrm>
            <a:off x="1051589" y="2392411"/>
            <a:ext cx="393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 dirty="0" smtClean="0">
                <a:solidFill>
                  <a:srgbClr val="717171"/>
                </a:solidFill>
                <a:latin typeface="Soberana Sans" pitchFamily="50" charset="0"/>
              </a:rPr>
              <a:t>TRANSPARENCIA</a:t>
            </a:r>
            <a:r>
              <a:rPr lang="es-MX" sz="2000" dirty="0" smtClean="0">
                <a:solidFill>
                  <a:srgbClr val="717171"/>
                </a:solidFill>
                <a:latin typeface="Soberana Sans" pitchFamily="50" charset="0"/>
              </a:rPr>
              <a:t> </a:t>
            </a:r>
            <a:endParaRPr lang="es-MX" sz="1200" b="1" dirty="0">
              <a:solidFill>
                <a:srgbClr val="717171"/>
              </a:solidFill>
              <a:latin typeface="Soberana Sans" pitchFamily="50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4" y="2378059"/>
            <a:ext cx="216713" cy="42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-17710" y="142578"/>
            <a:ext cx="10077698" cy="1080120"/>
            <a:chOff x="-17710" y="142578"/>
            <a:chExt cx="10077698" cy="1080120"/>
          </a:xfrm>
        </p:grpSpPr>
        <p:sp>
          <p:nvSpPr>
            <p:cNvPr id="13" name="12 Rectángulo"/>
            <p:cNvSpPr/>
            <p:nvPr/>
          </p:nvSpPr>
          <p:spPr>
            <a:xfrm>
              <a:off x="-10566" y="142578"/>
              <a:ext cx="10070554" cy="1080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-17710" y="360343"/>
              <a:ext cx="100776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dirty="0">
                  <a:solidFill>
                    <a:schemeClr val="bg1"/>
                  </a:solidFill>
                  <a:latin typeface="Soberana Sans" pitchFamily="50" charset="0"/>
                </a:rPr>
                <a:t>PROGRAMA INSTITUCIONAL DEL INSTITUTO NACIONAL DE </a:t>
              </a:r>
              <a:r>
                <a:rPr lang="es-MX" dirty="0" smtClean="0">
                  <a:solidFill>
                    <a:schemeClr val="bg1"/>
                  </a:solidFill>
                  <a:latin typeface="Soberana Sans" pitchFamily="50" charset="0"/>
                </a:rPr>
                <a:t>LA INFRAESTRUCTURA </a:t>
              </a:r>
            </a:p>
            <a:p>
              <a:pPr algn="ctr"/>
              <a:r>
                <a:rPr lang="es-MX" dirty="0" smtClean="0">
                  <a:solidFill>
                    <a:schemeClr val="bg1"/>
                  </a:solidFill>
                  <a:latin typeface="Soberana Sans" pitchFamily="50" charset="0"/>
                </a:rPr>
                <a:t>FÍSICA </a:t>
              </a:r>
              <a:r>
                <a:rPr lang="es-MX" dirty="0">
                  <a:solidFill>
                    <a:schemeClr val="bg1"/>
                  </a:solidFill>
                  <a:latin typeface="Soberana Sans" pitchFamily="50" charset="0"/>
                </a:rPr>
                <a:t>EDUCATIVA  (INIFED) 2014 - 2018</a:t>
              </a:r>
            </a:p>
          </p:txBody>
        </p:sp>
      </p:grpSp>
      <p:sp>
        <p:nvSpPr>
          <p:cNvPr id="16" name="11 Rectángulo"/>
          <p:cNvSpPr>
            <a:spLocks noChangeArrowheads="1"/>
          </p:cNvSpPr>
          <p:nvPr/>
        </p:nvSpPr>
        <p:spPr bwMode="auto">
          <a:xfrm>
            <a:off x="637506" y="1645454"/>
            <a:ext cx="6471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  <a:latin typeface="Soberana Sans" pitchFamily="50" charset="0"/>
              </a:rPr>
              <a:t>INFORME  DE LOGROS 2014</a:t>
            </a:r>
            <a:endParaRPr lang="es-MX" sz="1600" b="1" dirty="0">
              <a:solidFill>
                <a:schemeClr val="bg1">
                  <a:lumMod val="75000"/>
                </a:schemeClr>
              </a:solidFill>
              <a:latin typeface="Soberana Sans" pitchFamily="50" charset="0"/>
            </a:endParaRPr>
          </a:p>
        </p:txBody>
      </p:sp>
      <p:pic>
        <p:nvPicPr>
          <p:cNvPr id="5122" name="Picture 2" descr="C:\Users\rohernandez\Downloads\data-analyti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14" y="1984008"/>
            <a:ext cx="2716519" cy="271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709612" y="2446834"/>
            <a:ext cx="8712869" cy="336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MX" dirty="0" smtClean="0">
                <a:latin typeface="Soberana Sans" pitchFamily="50" charset="0"/>
              </a:rPr>
              <a:t>El Programa Institucional del Instituto Nacional de la Infraestructura Física Educativa 2014-2018,  se elaboró en el ámbito de su competencia para contribuir con el Plan Nacional de Desarrollo en la Meta Nacional 3 </a:t>
            </a:r>
            <a:r>
              <a:rPr lang="es-MX" i="1" dirty="0" smtClean="0">
                <a:latin typeface="Soberana Sans" pitchFamily="50" charset="0"/>
              </a:rPr>
              <a:t>“México con Educación de Calidad”</a:t>
            </a:r>
            <a:r>
              <a:rPr lang="es-MX" dirty="0" smtClean="0">
                <a:latin typeface="Soberana Sans" pitchFamily="50" charset="0"/>
              </a:rPr>
              <a:t> y del Programa Sectorial de Educación </a:t>
            </a:r>
            <a:r>
              <a:rPr lang="es-MX" i="1" dirty="0" smtClean="0">
                <a:latin typeface="Soberana Sans" pitchFamily="50" charset="0"/>
              </a:rPr>
              <a:t>“Asegurar la calidad de los aprendizajes en la educación básica y la formación de todos los grupos de la población”</a:t>
            </a:r>
            <a:r>
              <a:rPr lang="es-MX" dirty="0" smtClean="0">
                <a:latin typeface="Soberana Sans" pitchFamily="50" charset="0"/>
              </a:rPr>
              <a:t> y </a:t>
            </a:r>
            <a:r>
              <a:rPr lang="es-MX" i="1" dirty="0" smtClean="0">
                <a:latin typeface="Soberana Sans" pitchFamily="50" charset="0"/>
              </a:rPr>
              <a:t>“Fortalecer la calidad y pertinencia de la educación media superior y superior y formación para el trabajo, a fin de que contribuyan al desarrollo de México”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-17710" y="142578"/>
            <a:ext cx="10077698" cy="1080120"/>
            <a:chOff x="-17710" y="142578"/>
            <a:chExt cx="10077698" cy="1080120"/>
          </a:xfrm>
        </p:grpSpPr>
        <p:sp>
          <p:nvSpPr>
            <p:cNvPr id="5" name="4 Rectángulo"/>
            <p:cNvSpPr/>
            <p:nvPr/>
          </p:nvSpPr>
          <p:spPr>
            <a:xfrm>
              <a:off x="-10566" y="142578"/>
              <a:ext cx="10070554" cy="1080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-17710" y="360343"/>
              <a:ext cx="100776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dirty="0">
                  <a:solidFill>
                    <a:schemeClr val="bg1"/>
                  </a:solidFill>
                  <a:latin typeface="Soberana Sans" pitchFamily="50" charset="0"/>
                </a:rPr>
                <a:t>PROGRAMA INSTITUCIONAL DEL INSTITUTO NACIONAL DE </a:t>
              </a:r>
              <a:r>
                <a:rPr lang="es-MX" dirty="0" smtClean="0">
                  <a:solidFill>
                    <a:schemeClr val="bg1"/>
                  </a:solidFill>
                  <a:latin typeface="Soberana Sans" pitchFamily="50" charset="0"/>
                </a:rPr>
                <a:t>LA INFRAESTRUCTURA </a:t>
              </a:r>
            </a:p>
            <a:p>
              <a:pPr algn="ctr"/>
              <a:r>
                <a:rPr lang="es-MX" dirty="0" smtClean="0">
                  <a:solidFill>
                    <a:schemeClr val="bg1"/>
                  </a:solidFill>
                  <a:latin typeface="Soberana Sans" pitchFamily="50" charset="0"/>
                </a:rPr>
                <a:t>FÍSICA </a:t>
              </a:r>
              <a:r>
                <a:rPr lang="es-MX" dirty="0">
                  <a:solidFill>
                    <a:schemeClr val="bg1"/>
                  </a:solidFill>
                  <a:latin typeface="Soberana Sans" pitchFamily="50" charset="0"/>
                </a:rPr>
                <a:t>EDUCATIVA  (INIFED) 2014 - 2018</a:t>
              </a:r>
            </a:p>
          </p:txBody>
        </p:sp>
      </p:grpSp>
      <p:sp>
        <p:nvSpPr>
          <p:cNvPr id="7" name="11 Rectángulo"/>
          <p:cNvSpPr>
            <a:spLocks noChangeArrowheads="1"/>
          </p:cNvSpPr>
          <p:nvPr/>
        </p:nvSpPr>
        <p:spPr bwMode="auto">
          <a:xfrm>
            <a:off x="637506" y="1654746"/>
            <a:ext cx="6471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bg1">
                    <a:lumMod val="75000"/>
                  </a:schemeClr>
                </a:solidFill>
                <a:latin typeface="Soberana Sans" pitchFamily="50" charset="0"/>
              </a:rPr>
              <a:t>INFORME  DE LOGROS 2014</a:t>
            </a:r>
            <a:endParaRPr lang="es-MX" b="1" dirty="0">
              <a:solidFill>
                <a:schemeClr val="bg1">
                  <a:lumMod val="75000"/>
                </a:schemeClr>
              </a:solidFill>
              <a:latin typeface="Soberana Sans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709613" y="2518842"/>
            <a:ext cx="8640762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s-MX" dirty="0" smtClean="0">
                <a:latin typeface="Soberana Sans" pitchFamily="50" charset="0"/>
              </a:rPr>
              <a:t>Durante el ejercicio 2014 se realizaron diversas acciones que propiciaron el logro de los siguientes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s-MX" dirty="0" smtClean="0">
              <a:latin typeface="Soberana Sans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MX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Objetivos:</a:t>
            </a:r>
            <a:endParaRPr lang="es-MX" sz="54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itchFamily="50" charset="0"/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-17710" y="142578"/>
            <a:ext cx="10077698" cy="1080120"/>
            <a:chOff x="-17710" y="142578"/>
            <a:chExt cx="10077698" cy="1080120"/>
          </a:xfrm>
        </p:grpSpPr>
        <p:sp>
          <p:nvSpPr>
            <p:cNvPr id="5" name="4 Rectángulo"/>
            <p:cNvSpPr/>
            <p:nvPr/>
          </p:nvSpPr>
          <p:spPr>
            <a:xfrm>
              <a:off x="-10566" y="142578"/>
              <a:ext cx="10070554" cy="10801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-17710" y="360343"/>
              <a:ext cx="100776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dirty="0">
                  <a:solidFill>
                    <a:schemeClr val="bg1"/>
                  </a:solidFill>
                  <a:latin typeface="Soberana Sans" pitchFamily="50" charset="0"/>
                </a:rPr>
                <a:t>PROGRAMA INSTITUCIONAL DEL INSTITUTO NACIONAL DE </a:t>
              </a:r>
              <a:r>
                <a:rPr lang="es-MX" dirty="0" smtClean="0">
                  <a:solidFill>
                    <a:schemeClr val="bg1"/>
                  </a:solidFill>
                  <a:latin typeface="Soberana Sans" pitchFamily="50" charset="0"/>
                </a:rPr>
                <a:t>LA INFRAESTRUCTURA </a:t>
              </a:r>
            </a:p>
            <a:p>
              <a:pPr algn="ctr"/>
              <a:r>
                <a:rPr lang="es-MX" dirty="0" smtClean="0">
                  <a:solidFill>
                    <a:schemeClr val="bg1"/>
                  </a:solidFill>
                  <a:latin typeface="Soberana Sans" pitchFamily="50" charset="0"/>
                </a:rPr>
                <a:t>FÍSICA </a:t>
              </a:r>
              <a:r>
                <a:rPr lang="es-MX" dirty="0">
                  <a:solidFill>
                    <a:schemeClr val="bg1"/>
                  </a:solidFill>
                  <a:latin typeface="Soberana Sans" pitchFamily="50" charset="0"/>
                </a:rPr>
                <a:t>EDUCATIVA  (INIFED) 2014 - 2018</a:t>
              </a:r>
            </a:p>
          </p:txBody>
        </p:sp>
      </p:grpSp>
      <p:sp>
        <p:nvSpPr>
          <p:cNvPr id="7" name="11 Rectángulo"/>
          <p:cNvSpPr>
            <a:spLocks noChangeArrowheads="1"/>
          </p:cNvSpPr>
          <p:nvPr/>
        </p:nvSpPr>
        <p:spPr bwMode="auto">
          <a:xfrm>
            <a:off x="637506" y="1654746"/>
            <a:ext cx="6471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bg1">
                    <a:lumMod val="75000"/>
                  </a:schemeClr>
                </a:solidFill>
                <a:latin typeface="Soberana Sans" pitchFamily="50" charset="0"/>
              </a:rPr>
              <a:t>INFORME  DE LOGROS 2014</a:t>
            </a:r>
            <a:endParaRPr lang="es-MX" b="1" dirty="0">
              <a:solidFill>
                <a:schemeClr val="bg1">
                  <a:lumMod val="75000"/>
                </a:schemeClr>
              </a:solidFill>
              <a:latin typeface="Soberana Sans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-14781" y="245894"/>
            <a:ext cx="10074770" cy="1336844"/>
            <a:chOff x="-14781" y="245894"/>
            <a:chExt cx="10074770" cy="1336844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81" y="245894"/>
              <a:ext cx="10074770" cy="1319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13 Rectángulo redondeado"/>
            <p:cNvSpPr/>
            <p:nvPr/>
          </p:nvSpPr>
          <p:spPr>
            <a:xfrm>
              <a:off x="2725738" y="286594"/>
              <a:ext cx="6912768" cy="129614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lvl="1" indent="0" algn="just"/>
              <a:r>
                <a:rPr lang="es-MX" dirty="0" smtClean="0">
                  <a:solidFill>
                    <a:schemeClr val="bg1"/>
                  </a:solidFill>
                  <a:latin typeface="Soberana Sans" pitchFamily="50" charset="0"/>
                  <a:ea typeface="Verdana" pitchFamily="34" charset="0"/>
                  <a:cs typeface="Arial" pitchFamily="34" charset="0"/>
                </a:rPr>
                <a:t>Mejorar la infraestructura pública educativa del país, con el fin de restituir y adecuar sus condiciones de operación.       </a:t>
              </a:r>
              <a:endParaRPr lang="es-MX" dirty="0">
                <a:solidFill>
                  <a:schemeClr val="bg1"/>
                </a:solidFill>
                <a:latin typeface="Soberana Sans" pitchFamily="50" charset="0"/>
                <a:ea typeface="Verdana" pitchFamily="34" charset="0"/>
                <a:cs typeface="Arial" pitchFamily="34" charset="0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170697" y="286594"/>
              <a:ext cx="7841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7200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oberana Sans" pitchFamily="50" charset="0"/>
                </a:rPr>
                <a:t>1</a:t>
              </a:r>
              <a:endParaRPr lang="es-ES" sz="7200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berana Sans" pitchFamily="50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3690" y="2143712"/>
            <a:ext cx="1912826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9914" y="2143713"/>
            <a:ext cx="1910779" cy="145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927" y="2143713"/>
            <a:ext cx="189299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3690" y="3727889"/>
            <a:ext cx="1912826" cy="145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0437" y="3727889"/>
            <a:ext cx="188973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4187" y="3727889"/>
            <a:ext cx="188973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925538" y="259724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  <a:latin typeface="Soberana Sans" pitchFamily="50" charset="0"/>
              </a:rPr>
              <a:t>ANTES</a:t>
            </a:r>
            <a:endParaRPr lang="es-MX" sz="1600" b="1" dirty="0">
              <a:solidFill>
                <a:schemeClr val="bg1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53530" y="418142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>
                    <a:lumMod val="50000"/>
                  </a:schemeClr>
                </a:solidFill>
                <a:latin typeface="Soberana Sans" pitchFamily="50" charset="0"/>
              </a:rPr>
              <a:t>DESPUÉS</a:t>
            </a:r>
            <a:endParaRPr lang="es-MX" sz="1600" b="1" dirty="0">
              <a:solidFill>
                <a:schemeClr val="bg1">
                  <a:lumMod val="50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22" name="11 Rectángulo"/>
          <p:cNvSpPr>
            <a:spLocks noChangeArrowheads="1"/>
          </p:cNvSpPr>
          <p:nvPr/>
        </p:nvSpPr>
        <p:spPr bwMode="auto">
          <a:xfrm>
            <a:off x="637506" y="1654746"/>
            <a:ext cx="6471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  <a:latin typeface="Soberana Sans" pitchFamily="50" charset="0"/>
              </a:rPr>
              <a:t>INFORME  DE LOGROS 2014</a:t>
            </a:r>
            <a:endParaRPr lang="es-MX" sz="1600" b="1" dirty="0">
              <a:solidFill>
                <a:schemeClr val="bg1">
                  <a:lumMod val="75000"/>
                </a:schemeClr>
              </a:solidFill>
              <a:latin typeface="Soberana Sans" pitchFamily="50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14" y="5447317"/>
            <a:ext cx="613421" cy="48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178096" y="5399162"/>
            <a:ext cx="506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4,082 planteles educativos atendidos de educación básica (preescolar, primaria y secundaria</a:t>
            </a:r>
            <a:r>
              <a:rPr lang="es-MX" dirty="0" smtClean="0"/>
              <a:t>).</a:t>
            </a:r>
            <a:endParaRPr lang="es-MX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86" y="6199961"/>
            <a:ext cx="295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3178095" y="6281995"/>
            <a:ext cx="453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 una inversión de 3,010 millones de pesos.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2081310" y="5760073"/>
            <a:ext cx="6785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dirty="0" smtClean="0">
                <a:latin typeface="Soberana Sans" pitchFamily="50" charset="0"/>
              </a:rPr>
              <a:t>Se realizaron levantamientos de datos técnicos en </a:t>
            </a:r>
            <a:r>
              <a:rPr lang="es-MX" b="1" dirty="0" smtClean="0">
                <a:latin typeface="Soberana Sans" pitchFamily="50" charset="0"/>
              </a:rPr>
              <a:t>48,843</a:t>
            </a:r>
            <a:r>
              <a:rPr lang="es-MX" dirty="0" smtClean="0">
                <a:latin typeface="Soberana Sans" pitchFamily="50" charset="0"/>
              </a:rPr>
              <a:t> planteles públicos de educación básica de todo el país.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itchFamily="50" charset="0"/>
            </a:endParaRPr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148" y="2350280"/>
            <a:ext cx="3364498" cy="30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 descr="http://educacion.chihuahua.gob.mx/sites/default/files/i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8733" y="2337086"/>
            <a:ext cx="4120647" cy="3090485"/>
          </a:xfrm>
          <a:prstGeom prst="rect">
            <a:avLst/>
          </a:prstGeom>
          <a:noFill/>
        </p:spPr>
      </p:pic>
      <p:grpSp>
        <p:nvGrpSpPr>
          <p:cNvPr id="12" name="11 Grupo"/>
          <p:cNvGrpSpPr/>
          <p:nvPr/>
        </p:nvGrpSpPr>
        <p:grpSpPr>
          <a:xfrm>
            <a:off x="0" y="245894"/>
            <a:ext cx="10074770" cy="1336844"/>
            <a:chOff x="0" y="245894"/>
            <a:chExt cx="10074770" cy="133684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5894"/>
              <a:ext cx="10074770" cy="1319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1185479" y="286594"/>
              <a:ext cx="78418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7200" dirty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oberana Sans" pitchFamily="50" charset="0"/>
                </a:rPr>
                <a:t>2</a:t>
              </a:r>
              <a:endParaRPr lang="es-ES" sz="7200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berana Sans" pitchFamily="50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2589359" y="286594"/>
              <a:ext cx="6912768" cy="129614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lvl="1" indent="0" algn="just"/>
              <a:r>
                <a:rPr lang="es-MX" dirty="0" smtClean="0">
                  <a:solidFill>
                    <a:schemeClr val="bg1"/>
                  </a:solidFill>
                  <a:latin typeface="Soberana Sans" pitchFamily="50" charset="0"/>
                  <a:ea typeface="Verdana" pitchFamily="34" charset="0"/>
                  <a:cs typeface="Arial" pitchFamily="34" charset="0"/>
                </a:rPr>
                <a:t>Desarrollar y mantener un sistema de información para contar con una valoración técnica completa de las condiciones de la INFE.</a:t>
              </a:r>
              <a:endParaRPr lang="es-MX" dirty="0">
                <a:solidFill>
                  <a:schemeClr val="bg1"/>
                </a:solidFill>
                <a:latin typeface="Soberana Sans" pitchFamily="50" charset="0"/>
                <a:ea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3" name="11 Rectángulo"/>
          <p:cNvSpPr>
            <a:spLocks noChangeArrowheads="1"/>
          </p:cNvSpPr>
          <p:nvPr/>
        </p:nvSpPr>
        <p:spPr bwMode="auto">
          <a:xfrm>
            <a:off x="637506" y="1654746"/>
            <a:ext cx="6471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  <a:latin typeface="Soberana Sans" pitchFamily="50" charset="0"/>
              </a:rPr>
              <a:t>INFORME  DE LOGROS 2014</a:t>
            </a:r>
            <a:endParaRPr lang="es-MX" sz="1600" b="1" dirty="0">
              <a:solidFill>
                <a:schemeClr val="bg1">
                  <a:lumMod val="75000"/>
                </a:schemeClr>
              </a:solidFill>
              <a:latin typeface="Soberana Sans" pitchFamily="50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0" y="5674774"/>
            <a:ext cx="872328" cy="73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861642" y="5399162"/>
            <a:ext cx="77048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dirty="0" smtClean="0">
                <a:latin typeface="Soberana Sans" pitchFamily="50" charset="0"/>
              </a:rPr>
              <a:t>Se realizaron certificaciones del Programa Escuelas Dignas, así como, evaluaciones en la calidad de la infraestructura física educativa, para obtener un total de </a:t>
            </a:r>
            <a:r>
              <a:rPr lang="es-MX" b="1" dirty="0" smtClean="0">
                <a:latin typeface="Soberana Sans" pitchFamily="50" charset="0"/>
              </a:rPr>
              <a:t>406</a:t>
            </a:r>
            <a:r>
              <a:rPr lang="es-MX" dirty="0" smtClean="0">
                <a:latin typeface="Soberana Sans" pitchFamily="50" charset="0"/>
              </a:rPr>
              <a:t> escuelas certificadas.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itchFamily="50" charset="0"/>
            </a:endParaRPr>
          </a:p>
        </p:txBody>
      </p:sp>
      <p:grpSp>
        <p:nvGrpSpPr>
          <p:cNvPr id="2" name="11 Grupo"/>
          <p:cNvGrpSpPr/>
          <p:nvPr/>
        </p:nvGrpSpPr>
        <p:grpSpPr>
          <a:xfrm>
            <a:off x="-14781" y="245894"/>
            <a:ext cx="10074770" cy="1336844"/>
            <a:chOff x="-14781" y="245894"/>
            <a:chExt cx="10074770" cy="133684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81" y="245894"/>
              <a:ext cx="10074770" cy="1319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Rectángulo redondeado"/>
            <p:cNvSpPr/>
            <p:nvPr/>
          </p:nvSpPr>
          <p:spPr>
            <a:xfrm>
              <a:off x="2725738" y="286594"/>
              <a:ext cx="6912768" cy="129614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 lvl="1" indent="3175" algn="just"/>
              <a:r>
                <a:rPr lang="es-MX" dirty="0">
                  <a:solidFill>
                    <a:schemeClr val="bg1"/>
                  </a:solidFill>
                  <a:latin typeface="Soberana Sans" pitchFamily="50" charset="0"/>
                  <a:ea typeface="Verdana" pitchFamily="34" charset="0"/>
                  <a:cs typeface="Arial" pitchFamily="34" charset="0"/>
                </a:rPr>
                <a:t>Certificar a la INFE para asegurar el cumplimiento de los requisitos técnicos normativos mínimos de calidad, seguridad y funcionalidad.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170698" y="286594"/>
              <a:ext cx="78418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7200" dirty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oberana Sans" pitchFamily="50" charset="0"/>
                </a:rPr>
                <a:t>3</a:t>
              </a:r>
              <a:endParaRPr lang="es-ES" sz="7200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berana Sans" pitchFamily="50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514" y="2446834"/>
            <a:ext cx="5040560" cy="25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sexenio.com.mx/hidalgo/diario/20150219/10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4090" y="2468342"/>
            <a:ext cx="3432380" cy="2574286"/>
          </a:xfrm>
          <a:prstGeom prst="rect">
            <a:avLst/>
          </a:prstGeom>
          <a:noFill/>
        </p:spPr>
      </p:pic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637506" y="1654746"/>
            <a:ext cx="6471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  <a:latin typeface="Soberana Sans" pitchFamily="50" charset="0"/>
              </a:rPr>
              <a:t>INFORME  DE LOGROS 2014</a:t>
            </a:r>
            <a:endParaRPr lang="es-MX" sz="1600" b="1" dirty="0">
              <a:solidFill>
                <a:schemeClr val="bg1">
                  <a:lumMod val="75000"/>
                </a:schemeClr>
              </a:solidFill>
              <a:latin typeface="Soberana Sans" pitchFamily="50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20" y="5536791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2149674" y="5555952"/>
            <a:ext cx="70567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dirty="0" smtClean="0">
                <a:latin typeface="Soberana Sans" pitchFamily="50" charset="0"/>
              </a:rPr>
              <a:t>Se logró la emisión, modificación y/o actualización de </a:t>
            </a:r>
            <a:r>
              <a:rPr lang="es-MX" b="1" dirty="0" smtClean="0">
                <a:latin typeface="Soberana Sans" pitchFamily="50" charset="0"/>
              </a:rPr>
              <a:t>10</a:t>
            </a:r>
            <a:r>
              <a:rPr lang="es-MX" dirty="0" smtClean="0">
                <a:latin typeface="Soberana Sans" pitchFamily="50" charset="0"/>
              </a:rPr>
              <a:t> normas, criterios y especificaciones para su aplicación en el desarrollo de la Infraestructura Física Educativa.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itchFamily="50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-14781" y="245894"/>
            <a:ext cx="10074770" cy="1336844"/>
            <a:chOff x="-14781" y="245894"/>
            <a:chExt cx="10074770" cy="133684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81" y="245894"/>
              <a:ext cx="10074770" cy="1319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1170698" y="286594"/>
              <a:ext cx="78418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720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oberana Sans" pitchFamily="50" charset="0"/>
                </a:rPr>
                <a:t>4</a:t>
              </a:r>
              <a:endParaRPr lang="es-ES" sz="7200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berana Sans" pitchFamily="50" charset="0"/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2725738" y="286594"/>
              <a:ext cx="6912768" cy="129614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3050" lvl="1" indent="0" algn="just">
                <a:tabLst>
                  <a:tab pos="273050" algn="l"/>
                </a:tabLst>
              </a:pPr>
              <a:r>
                <a:rPr lang="es-MX" dirty="0">
                  <a:solidFill>
                    <a:schemeClr val="bg1"/>
                  </a:solidFill>
                  <a:latin typeface="Soberana Sans" pitchFamily="50" charset="0"/>
                  <a:ea typeface="Verdana" pitchFamily="34" charset="0"/>
                  <a:cs typeface="Arial" pitchFamily="34" charset="0"/>
                </a:rPr>
                <a:t>Promover la innovación en la INFE, propiciando mediante diversos instrumentos normativos, espacios educativos funcionales, habitables y pertinentes.</a:t>
              </a:r>
            </a:p>
          </p:txBody>
        </p:sp>
      </p:grpSp>
      <p:sp>
        <p:nvSpPr>
          <p:cNvPr id="7170" name="AutoShape 2" descr="Resultado de imagen para SUBCOMITÉ DE ESCUE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7172" name="AutoShape 4" descr="Resultado de imagen para SUBCOMITÉ DE ESCUE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3" name="11 Rectángulo"/>
          <p:cNvSpPr>
            <a:spLocks noChangeArrowheads="1"/>
          </p:cNvSpPr>
          <p:nvPr/>
        </p:nvSpPr>
        <p:spPr bwMode="auto">
          <a:xfrm>
            <a:off x="637506" y="1654746"/>
            <a:ext cx="6471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  <a:latin typeface="Soberana Sans" pitchFamily="50" charset="0"/>
              </a:rPr>
              <a:t>INFORME  DE LOGROS 2014</a:t>
            </a:r>
            <a:endParaRPr lang="es-MX" sz="1600" b="1" dirty="0">
              <a:solidFill>
                <a:schemeClr val="bg1">
                  <a:lumMod val="75000"/>
                </a:schemeClr>
              </a:solidFill>
              <a:latin typeface="Soberana Sans" pitchFamily="50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1321582" y="2158802"/>
            <a:ext cx="7488832" cy="2959695"/>
            <a:chOff x="1141562" y="2158802"/>
            <a:chExt cx="8016790" cy="316835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1562" y="2158802"/>
              <a:ext cx="8016790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1562" y="4215132"/>
              <a:ext cx="4392488" cy="111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82" y="5605233"/>
            <a:ext cx="633305" cy="82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565498" y="5183138"/>
            <a:ext cx="9001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dirty="0" smtClean="0">
                <a:latin typeface="Soberana Sans" pitchFamily="50" charset="0"/>
              </a:rPr>
              <a:t>Se realizaron 2,678 acciones de evaluación y validación, se conciliaron 2,075 expedientes y se llevaron a cabo 1,021 verificaciones físicas y/o documentales a obras, lo anterior para dar un total de </a:t>
            </a:r>
            <a:r>
              <a:rPr lang="es-MX" b="1" dirty="0" smtClean="0">
                <a:latin typeface="Soberana Sans" pitchFamily="50" charset="0"/>
              </a:rPr>
              <a:t>5,774</a:t>
            </a:r>
            <a:r>
              <a:rPr lang="es-MX" dirty="0" smtClean="0">
                <a:latin typeface="Soberana Sans" pitchFamily="50" charset="0"/>
              </a:rPr>
              <a:t> verificaciones físicas y/o documentales a obras de infraestructura física educativa ejecutadas, en riesgo o dañadas.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itchFamily="50" charset="0"/>
            </a:endParaRPr>
          </a:p>
        </p:txBody>
      </p:sp>
      <p:pic>
        <p:nvPicPr>
          <p:cNvPr id="8" name="Picture 6" descr="http://img.informador.com.mx/biblioteca/imagen/370x277/963/962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7986" y="2401895"/>
            <a:ext cx="3426464" cy="2565219"/>
          </a:xfrm>
          <a:prstGeom prst="rect">
            <a:avLst/>
          </a:prstGeom>
          <a:noFill/>
        </p:spPr>
      </p:pic>
      <p:grpSp>
        <p:nvGrpSpPr>
          <p:cNvPr id="13" name="12 Grupo"/>
          <p:cNvGrpSpPr/>
          <p:nvPr/>
        </p:nvGrpSpPr>
        <p:grpSpPr>
          <a:xfrm>
            <a:off x="-14781" y="245894"/>
            <a:ext cx="10074770" cy="1336844"/>
            <a:chOff x="-14781" y="245894"/>
            <a:chExt cx="10074770" cy="1336844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81" y="245894"/>
              <a:ext cx="10074770" cy="1319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1170698" y="286594"/>
              <a:ext cx="78418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7200" dirty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oberana Sans" pitchFamily="50" charset="0"/>
                </a:rPr>
                <a:t>5</a:t>
              </a:r>
              <a:endParaRPr lang="es-ES" sz="7200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berana Sans" pitchFamily="50" charset="0"/>
              </a:endParaRPr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2725738" y="286594"/>
              <a:ext cx="6912768" cy="129614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 lvl="1" indent="3175" algn="just"/>
              <a:r>
                <a:rPr lang="es-MX" dirty="0">
                  <a:solidFill>
                    <a:schemeClr val="bg1"/>
                  </a:solidFill>
                  <a:latin typeface="Soberana Sans" pitchFamily="50" charset="0"/>
                  <a:ea typeface="Verdana" pitchFamily="34" charset="0"/>
                  <a:cs typeface="Arial" pitchFamily="34" charset="0"/>
                </a:rPr>
                <a:t>Evaluar, validar y verificar la infraestructura física educativa que haya sido afectada por desastres naturales, tecnológicos o humanos para su atención oportuna.</a:t>
              </a:r>
            </a:p>
          </p:txBody>
        </p:sp>
      </p:grpSp>
      <p:sp>
        <p:nvSpPr>
          <p:cNvPr id="6146" name="AutoShape 2" descr="https://encrypted-tbn2.gstatic.com/images?q=tbn:ANd9GcTxg33p-xizgXH0b3G0PJ-dqdg00B6A5P2TqVG-1MTKYjb3-mVH"/>
          <p:cNvSpPr>
            <a:spLocks noChangeAspect="1" noChangeArrowheads="1"/>
          </p:cNvSpPr>
          <p:nvPr/>
        </p:nvSpPr>
        <p:spPr bwMode="auto">
          <a:xfrm>
            <a:off x="63500" y="-136525"/>
            <a:ext cx="6191250" cy="4124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021" y="2374826"/>
            <a:ext cx="381694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1 Rectángulo"/>
          <p:cNvSpPr>
            <a:spLocks noChangeArrowheads="1"/>
          </p:cNvSpPr>
          <p:nvPr/>
        </p:nvSpPr>
        <p:spPr bwMode="auto">
          <a:xfrm>
            <a:off x="637506" y="1654746"/>
            <a:ext cx="6471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  <a:latin typeface="Soberana Sans" pitchFamily="50" charset="0"/>
              </a:rPr>
              <a:t>INFORME  DE LOGROS 2014</a:t>
            </a:r>
            <a:endParaRPr lang="es-MX" sz="1600" b="1" dirty="0">
              <a:solidFill>
                <a:schemeClr val="bg1">
                  <a:lumMod val="75000"/>
                </a:schemeClr>
              </a:solidFill>
              <a:latin typeface="Soberana Sans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565498" y="5399162"/>
            <a:ext cx="900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dirty="0" smtClean="0">
                <a:latin typeface="Soberana Sans" pitchFamily="50" charset="0"/>
              </a:rPr>
              <a:t>Se rehabilitaron las instalaciones de </a:t>
            </a:r>
            <a:r>
              <a:rPr lang="es-MX" b="1" dirty="0" smtClean="0">
                <a:latin typeface="Soberana Sans" pitchFamily="50" charset="0"/>
              </a:rPr>
              <a:t>326</a:t>
            </a:r>
            <a:r>
              <a:rPr lang="es-MX" dirty="0" smtClean="0">
                <a:latin typeface="Soberana Sans" pitchFamily="50" charset="0"/>
              </a:rPr>
              <a:t> escuelas con apoyo de las Fundaciones BBVA Bancomer, Televisa y Fomento Social Banamex, con una inversión ejercida de 293.5 millones de pesos. 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itchFamily="50" charset="0"/>
            </a:endParaRPr>
          </a:p>
        </p:txBody>
      </p:sp>
      <p:pic>
        <p:nvPicPr>
          <p:cNvPr id="9" name="Picture 12" descr="http://www.nanodrizas.org/files/bancomer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4890" y="2374826"/>
            <a:ext cx="1285548" cy="476507"/>
          </a:xfrm>
          <a:prstGeom prst="rect">
            <a:avLst/>
          </a:prstGeom>
          <a:noFill/>
        </p:spPr>
      </p:pic>
      <p:pic>
        <p:nvPicPr>
          <p:cNvPr id="12" name="Picture 22" descr="http://www.inoma.mx/wp-content/uploads/2014/10/televisa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440" y="3191694"/>
            <a:ext cx="1084946" cy="1089158"/>
          </a:xfrm>
          <a:prstGeom prst="rect">
            <a:avLst/>
          </a:prstGeom>
          <a:noFill/>
        </p:spPr>
      </p:pic>
      <p:pic>
        <p:nvPicPr>
          <p:cNvPr id="15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66910">
            <a:off x="6366258" y="3520419"/>
            <a:ext cx="1095620" cy="7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38286">
            <a:off x="5315694" y="3077391"/>
            <a:ext cx="974299" cy="76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947098">
            <a:off x="4114003" y="3031058"/>
            <a:ext cx="1003057" cy="81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64796">
            <a:off x="3070157" y="3439834"/>
            <a:ext cx="906626" cy="7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2" descr="http://www.uadyglobal.uady.mx/files/image/convocatorias/Fomento-Social-Banamex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6553" y="2433174"/>
            <a:ext cx="1705981" cy="426423"/>
          </a:xfrm>
          <a:prstGeom prst="rect">
            <a:avLst/>
          </a:prstGeom>
          <a:noFill/>
        </p:spPr>
      </p:pic>
      <p:grpSp>
        <p:nvGrpSpPr>
          <p:cNvPr id="24" name="23 Grupo"/>
          <p:cNvGrpSpPr/>
          <p:nvPr/>
        </p:nvGrpSpPr>
        <p:grpSpPr>
          <a:xfrm>
            <a:off x="-14781" y="245894"/>
            <a:ext cx="10074770" cy="1336844"/>
            <a:chOff x="-14781" y="245894"/>
            <a:chExt cx="10074770" cy="1336844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81" y="245894"/>
              <a:ext cx="10074770" cy="1319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21 Rectángulo"/>
            <p:cNvSpPr/>
            <p:nvPr/>
          </p:nvSpPr>
          <p:spPr>
            <a:xfrm>
              <a:off x="1170698" y="286594"/>
              <a:ext cx="78418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7200" dirty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Soberana Sans" pitchFamily="50" charset="0"/>
                </a:rPr>
                <a:t>6</a:t>
              </a:r>
              <a:endParaRPr lang="es-ES" sz="7200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oberana Sans" pitchFamily="50" charset="0"/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2725738" y="286594"/>
              <a:ext cx="6912768" cy="129614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lvl="1" indent="0" algn="just">
                <a:tabLst>
                  <a:tab pos="177800" algn="l"/>
                </a:tabLst>
              </a:pPr>
              <a:r>
                <a:rPr lang="es-MX" dirty="0">
                  <a:solidFill>
                    <a:schemeClr val="bg1"/>
                  </a:solidFill>
                  <a:latin typeface="Soberana Sans" pitchFamily="50" charset="0"/>
                  <a:ea typeface="Verdana" pitchFamily="34" charset="0"/>
                  <a:cs typeface="Arial" pitchFamily="34" charset="0"/>
                </a:rPr>
                <a:t>Promover la obtención de financiamiento alterno para incrementar la cobertura y la calidad de la INFE pública.</a:t>
              </a:r>
            </a:p>
          </p:txBody>
        </p:sp>
      </p:grpSp>
      <p:sp>
        <p:nvSpPr>
          <p:cNvPr id="26" name="11 Rectángulo"/>
          <p:cNvSpPr>
            <a:spLocks noChangeArrowheads="1"/>
          </p:cNvSpPr>
          <p:nvPr/>
        </p:nvSpPr>
        <p:spPr bwMode="auto">
          <a:xfrm>
            <a:off x="637506" y="1654746"/>
            <a:ext cx="6471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bg1">
                    <a:lumMod val="75000"/>
                  </a:schemeClr>
                </a:solidFill>
                <a:latin typeface="Soberana Sans" pitchFamily="50" charset="0"/>
              </a:rPr>
              <a:t>INFORME  DE LOGROS 2014</a:t>
            </a:r>
            <a:endParaRPr lang="es-MX" sz="1600" b="1" dirty="0">
              <a:solidFill>
                <a:schemeClr val="bg1">
                  <a:lumMod val="75000"/>
                </a:schemeClr>
              </a:solidFill>
              <a:latin typeface="Soberana Sans" pitchFamily="50" charset="0"/>
            </a:endParaRPr>
          </a:p>
        </p:txBody>
      </p:sp>
      <p:pic>
        <p:nvPicPr>
          <p:cNvPr id="4100" name="Picture 4" descr="C:\Users\rohernandez\Downloads\constructions9.ep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31" y="3811391"/>
            <a:ext cx="1327067" cy="12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ohernandez\Downloads\dollar-sign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35" y="3425081"/>
            <a:ext cx="772619" cy="7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593</Words>
  <Application>Microsoft Office PowerPoint</Application>
  <PresentationFormat>Personalizado</PresentationFormat>
  <Paragraphs>48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Arriaga Diaz</dc:creator>
  <cp:lastModifiedBy>Rodolfo Hernandez Perez</cp:lastModifiedBy>
  <cp:revision>132</cp:revision>
  <dcterms:created xsi:type="dcterms:W3CDTF">2015-06-11T20:02:49Z</dcterms:created>
  <dcterms:modified xsi:type="dcterms:W3CDTF">2015-12-17T20:08:07Z</dcterms:modified>
</cp:coreProperties>
</file>